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21B9B-04B0-46BD-9A83-7A4E273FFCAF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F492-6BEE-485C-9E8A-1BDBA7DC4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F492-6BEE-485C-9E8A-1BDBA7DC41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9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CBC0A4-9CA1-4BAB-8225-8B2844417AA4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92%D0%BE%D0%BB%D0%BE%D0%B4%D0%B8%D0%BC%D0%B8%D1%80_%D0%92%D0%B5%D0%BB%D0%B8%D0%BA%D0%B8%D0%B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2023584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b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 культури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Замки України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04228"/>
              </p:ext>
            </p:extLst>
          </p:nvPr>
        </p:nvGraphicFramePr>
        <p:xfrm>
          <a:off x="2032794" y="4631881"/>
          <a:ext cx="5078412" cy="1920240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2435542972"/>
                    </a:ext>
                  </a:extLst>
                </a:gridCol>
                <a:gridCol w="4862388">
                  <a:extLst>
                    <a:ext uri="{9D8B030D-6E8A-4147-A177-3AD203B41FA5}">
                      <a16:colId xmlns:a16="http://schemas.microsoft.com/office/drawing/2014/main" val="3014267315"/>
                    </a:ext>
                  </a:extLst>
                </a:gridCol>
              </a:tblGrid>
              <a:tr h="1651407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Презентацію</a:t>
                      </a:r>
                    </a:p>
                    <a:p>
                      <a:pPr algn="ctr" rtl="0"/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</a:t>
                      </a:r>
                      <a:r>
                        <a:rPr lang="ru-RU" sz="2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конав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– Б </a:t>
                      </a:r>
                      <a:r>
                        <a:rPr lang="ru-RU" sz="2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класу</a:t>
                      </a:r>
                      <a:endParaRPr lang="ru-RU" sz="20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ступенів №263</a:t>
                      </a:r>
                    </a:p>
                    <a:p>
                      <a:pPr algn="ctr"/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Імені Євгена Коновальця</a:t>
                      </a:r>
                    </a:p>
                    <a:p>
                      <a:pPr algn="ctr"/>
                      <a:r>
                        <a:rPr lang="uk-UA" sz="2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Міста</a:t>
                      </a:r>
                      <a:r>
                        <a:rPr lang="uk-UA" sz="20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Києва</a:t>
                      </a:r>
                    </a:p>
                    <a:p>
                      <a:pPr algn="ctr"/>
                      <a:r>
                        <a:rPr lang="uk-UA" sz="2000" b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Оверченко</a:t>
                      </a:r>
                      <a:r>
                        <a:rPr lang="uk-UA" sz="20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Дмитро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65502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9" y="136730"/>
            <a:ext cx="2409140" cy="17910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44" y="293864"/>
            <a:ext cx="2933381" cy="1916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2793198" cy="1917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44" y="4124266"/>
            <a:ext cx="2688889" cy="233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Генуезька фортеця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052736"/>
            <a:ext cx="4320480" cy="577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Судацьке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 за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історико-культурною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значущістю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так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масштабністю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фортифікаційної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унікальною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пам'яткою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архітектури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Таврії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X-XVIII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стародавньому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кораловому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рифі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конусоподібною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горою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Киз-Кулле-Буру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Більшість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будівель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Судацької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збереглись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 наших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днів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належать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генуезькому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періоду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тому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її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іменують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генуезькою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Загальна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площа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–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майже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30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гектарів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довжина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мурів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по периметру -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більше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2-х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кілометрів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" name="Рисунок 3" descr="GenoeseFor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320480" cy="547260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49694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92088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41361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8" y="889000"/>
            <a:ext cx="7698432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6" y="1016732"/>
            <a:ext cx="72695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5" y="1136154"/>
            <a:ext cx="6878538" cy="458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3816424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pPr algn="ctr"/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Свірзький</a:t>
            </a:r>
            <a:r>
              <a:rPr lang="uk-UA" dirty="0" smtClean="0"/>
              <a:t> 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замок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908720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Замок  в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селі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Свірж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Перемишлянського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району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Згадки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про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нього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трапляються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архівних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документах 1530 року, коли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належав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шляхетському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родові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Свірзьких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Але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сучасного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вигляду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набув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середини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XVII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часу переходу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власність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графа О.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Цетнера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Незважаючи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своє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вигідне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оборонне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розташування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(замок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горі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Белз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оточений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непрохідними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болотами, ставками.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Відомо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час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українсько-польської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війни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в 1648—1654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рр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замок не раз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здобували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козацькі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загони, а в 1648  р. — спалили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татари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Згодом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реставрованим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8092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6084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7280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2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864096"/>
          </a:xfrm>
        </p:spPr>
        <p:txBody>
          <a:bodyPr/>
          <a:lstStyle/>
          <a:p>
            <a:pPr algn="ctr"/>
            <a:r>
              <a:rPr lang="uk-UA" sz="44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Підгорецький</a:t>
            </a:r>
            <a:r>
              <a:rPr lang="uk-UA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uk-UA" sz="4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1124744"/>
            <a:ext cx="468052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Пам'ятка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архітектури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епохи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Ренесансу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селі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Підгірці,Бродівського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району,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Львівської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Замок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збудовано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1635—1640років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керівництвом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архітектора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Андреа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дель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Аква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вказівкою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коронного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гетьмана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Станіслава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Конєцпольського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Інтер'єри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Підгорецького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вражали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сучасників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своєю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красою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пишнотою.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амок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одним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найкращих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Європі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зразків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поєднання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ренесансного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палацу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бастіонними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укріпленнями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104456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8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1546"/>
            <a:ext cx="8568952" cy="607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2" cy="564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1682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7"/>
            <a:ext cx="6912768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2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uk-UA" b="1" dirty="0">
                <a:effectLst/>
              </a:rPr>
              <a:t> </a:t>
            </a:r>
            <a:r>
              <a:rPr lang="uk-UA" b="1" dirty="0" smtClean="0">
                <a:effectLst/>
              </a:rPr>
              <a:t>    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Замок 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Шенборн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Чинадієве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uk-UA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408934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908720"/>
            <a:ext cx="45365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Колишня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резиденція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мисливський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будинок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графів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Шерборнів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Цей палац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побудований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графом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Ервіном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Фрідріхом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Шенборн-Бухгаймом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1890—1895 роках. Коло палацу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розбитий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чудовий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сад-дендрарій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нині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Парк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санаторію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Карпати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»)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декоративним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озером 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центрі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Висаджені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рідкісні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породи дерев — самшит, катальпа, сосна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Веймута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канадська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ялина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Оригінальність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палацу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ще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тому,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має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365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вікон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кількість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днів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), 52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димоходи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кількість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тижнів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12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входів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Наприкінці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XIX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зображення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замку-палацу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виступало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громадській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печатці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сусіднього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містечка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Чинадійово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lang="ru-RU" sz="19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4096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28092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8488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766762"/>
            <a:ext cx="8096250" cy="53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5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Золочівський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uk-UA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908721"/>
            <a:ext cx="4824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Замок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зведено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кошти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Якуба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Собєського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(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батько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короля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Речі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Посполитої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Яна III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Собеського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Золочеві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Львівській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 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Побудовано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 1634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фортецю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 проектом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невідомого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італійського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архітектора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місці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старого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дерев'яного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оточували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потужні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земляні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вали,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обкладені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каменем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бастіонами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кутах та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ровами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водою.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дворі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два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палаци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Також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замок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Музеєм-заповідником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—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відділом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галереї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мистецтв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. Замок входить до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туристичного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маршруту «Золота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підкова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Львівщини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 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7a5cf1a018d7556f2bdf2690ebff6240_600x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139952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3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942812_7a8eb1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90576"/>
            <a:ext cx="8064896" cy="571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932753"/>
            <a:ext cx="7708910" cy="513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66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124744"/>
            <a:ext cx="7627552" cy="493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1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Хотинський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412776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Хотинська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веде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свій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початок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Хотинського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форту,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створений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10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столітті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князем 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Володимером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hlinkClick r:id="rId2" tooltip="Володимир Великий"/>
              </a:rPr>
              <a:t>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Святославичем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як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одне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порубіжних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укріплень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південного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заходу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Русі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у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зв'язку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приєднанням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неї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буковинських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земель. Форт,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згодом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перебудовано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фортецю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знаходився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важливих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транспортних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шляхах,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з'єднували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Киї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Пониззям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пізнішим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Поділлям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Придунав'ям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" name="Рисунок 3" descr="16520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80" y="980728"/>
            <a:ext cx="4359920" cy="5544616"/>
          </a:xfrm>
          <a:prstGeom prst="ellipse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о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9694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4700"/>
            <a:ext cx="7124650" cy="51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972344"/>
          </a:xfrm>
        </p:spPr>
        <p:txBody>
          <a:bodyPr>
            <a:normAutofit fontScale="90000"/>
          </a:bodyPr>
          <a:lstStyle/>
          <a:p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Кам</a:t>
            </a:r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’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янець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– Подільський 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556792"/>
            <a:ext cx="446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Кам'янець-Подільський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(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Хмельницької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Відколи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засновано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Кам'янець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— замок разом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містом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стає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першорядною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фортецею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русько-литовської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держави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потім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польської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коли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половині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XV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західне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Поділля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відійшло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Польщі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Особливого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значення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набула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Кам'янецька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коли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збільшилися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напади татар 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коли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Туреччина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стала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організувати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татарські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сили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твердою ногою ставши 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Босфорі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" name="Рисунок 4" descr="2580051_de19b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283968" cy="54006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78-ej6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6692"/>
            <a:ext cx="7920880" cy="565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63907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7280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8407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052736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Дубенський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124744"/>
            <a:ext cx="49320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 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Дубно,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Рівненської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Визначна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пам'ятка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історії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культури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архітектури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Виник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волинян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Х ст.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Х—ХІІІ ст.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існував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дитинець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літописного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Дубна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Приблизно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кінці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XIV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— початку XV ст. князь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Федір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Острозький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спорудив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дерев'яно-земляне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яке,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звичайно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мало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інший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вигляд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аніж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тепер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оточена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земляними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валами,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огороджена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дерев'яним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частоколом по периметру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тісно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забудована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всередині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житловими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господарськими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приміщеннями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1492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рік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офіційно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вважається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датою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спорудження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Дубенського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замку.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ru-RU" sz="2000" dirty="0"/>
          </a:p>
        </p:txBody>
      </p:sp>
      <p:pic>
        <p:nvPicPr>
          <p:cNvPr id="5" name="Рисунок 4" descr="9414a8f5b810972c3c1258095197.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960440" cy="52565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ub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64096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6282"/>
            <a:ext cx="857250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6" y="1052736"/>
            <a:ext cx="80648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Червоногородський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268760"/>
            <a:ext cx="468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першій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половині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т.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перебудована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палац.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урочищі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Червоне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поблизу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Нирків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Тернопільської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стрімкому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пагорбі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посеред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глибокої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котловини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р.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Джурин 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цьому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творить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майже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замкнуту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петлю.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Назва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пов'язана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інтенсивним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червоним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кольором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місцевим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пісковиків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Поблизу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—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Червоногородський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водоспад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,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леґендою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створили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татари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прокопали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нове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русло для р.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Джурин 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щоби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полегшити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доступ до замку.</a:t>
            </a:r>
          </a:p>
          <a:p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5297474_7f01a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96752"/>
            <a:ext cx="4131568" cy="52565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887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35292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84887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34481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91276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4087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257</TotalTime>
  <Words>159</Words>
  <Application>Microsoft Office PowerPoint</Application>
  <PresentationFormat>Экран (4:3)</PresentationFormat>
  <Paragraphs>30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Comic Sans MS</vt:lpstr>
      <vt:lpstr>Constantia</vt:lpstr>
      <vt:lpstr>Times New Roman</vt:lpstr>
      <vt:lpstr>Wingdings 2</vt:lpstr>
      <vt:lpstr>Бумажная</vt:lpstr>
      <vt:lpstr>Презентация PowerPoint</vt:lpstr>
      <vt:lpstr>       Хотинський замок</vt:lpstr>
      <vt:lpstr>Презентация PowerPoint</vt:lpstr>
      <vt:lpstr>Кам’янець – Подільський  замок</vt:lpstr>
      <vt:lpstr>Презентация PowerPoint</vt:lpstr>
      <vt:lpstr>           Дубенський замок</vt:lpstr>
      <vt:lpstr>Презентация PowerPoint</vt:lpstr>
      <vt:lpstr>    Червоногородський замок</vt:lpstr>
      <vt:lpstr>Презентация PowerPoint</vt:lpstr>
      <vt:lpstr>        Генуезька фортеця</vt:lpstr>
      <vt:lpstr>Презентация PowerPoint</vt:lpstr>
      <vt:lpstr>Свірзький замок</vt:lpstr>
      <vt:lpstr>Презентация PowerPoint</vt:lpstr>
      <vt:lpstr>Підгорецький замок</vt:lpstr>
      <vt:lpstr>Презентация PowerPoint</vt:lpstr>
      <vt:lpstr>     Замок Шенборн(Чинадієве)</vt:lpstr>
      <vt:lpstr>Презентация PowerPoint</vt:lpstr>
      <vt:lpstr>Золочівський замок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Замки України</dc:title>
  <dc:creator>fenix</dc:creator>
  <cp:lastModifiedBy>Dmitry Grand</cp:lastModifiedBy>
  <cp:revision>25</cp:revision>
  <dcterms:created xsi:type="dcterms:W3CDTF">2013-02-03T17:26:50Z</dcterms:created>
  <dcterms:modified xsi:type="dcterms:W3CDTF">2017-05-17T22:05:04Z</dcterms:modified>
</cp:coreProperties>
</file>